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58" r:id="rId7"/>
  </p:sldIdLst>
  <p:sldSz cx="13439775" cy="7559675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2D7"/>
    <a:srgbClr val="EFE93F"/>
    <a:srgbClr val="2C4989"/>
    <a:srgbClr val="C2C2C2"/>
    <a:srgbClr val="96A4CA"/>
    <a:srgbClr val="DC4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D8F1712-7373-49FA-929B-9A18959AE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CDCC37-B7C4-458E-84A2-A78469A70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A903-FECF-4001-89C7-FC8C16A3D6CD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F2A0A0-0912-43D1-8B67-30A6C54941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C4A2C9-397E-4023-BC1B-EC5E903A5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A130-EB93-49EF-A15B-A5D5A3CF9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9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23C4-583C-4F7A-8D90-98AC7B9F8A0C}" type="datetimeFigureOut">
              <a:rPr lang="cs-CZ" smtClean="0"/>
              <a:t>10.4.2025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90B1-C888-4960-84F1-FB6E8B85CB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08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545E93E-8A92-45E3-9829-7AC40DC02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14578"/>
          <a:stretch/>
        </p:blipFill>
        <p:spPr bwMode="auto">
          <a:xfrm>
            <a:off x="-24128" y="-9832"/>
            <a:ext cx="13481222" cy="63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76" y="1457317"/>
            <a:ext cx="12098402" cy="2631887"/>
          </a:xfrm>
        </p:spPr>
        <p:txBody>
          <a:bodyPr anchor="b">
            <a:normAutofit/>
          </a:bodyPr>
          <a:lstStyle>
            <a:lvl1pPr algn="l">
              <a:defRPr sz="47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8" y="4667586"/>
            <a:ext cx="12098402" cy="1346837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6CD5BF-9A88-43FE-8DD0-884C55951392}"/>
              </a:ext>
            </a:extLst>
          </p:cNvPr>
          <p:cNvCxnSpPr/>
          <p:nvPr userDrawn="1"/>
        </p:nvCxnSpPr>
        <p:spPr>
          <a:xfrm>
            <a:off x="701045" y="4375170"/>
            <a:ext cx="120824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C48C1091-F124-438E-9638-358E0B0C0CF2}"/>
              </a:ext>
            </a:extLst>
          </p:cNvPr>
          <p:cNvSpPr/>
          <p:nvPr userDrawn="1"/>
        </p:nvSpPr>
        <p:spPr>
          <a:xfrm>
            <a:off x="5846053" y="6811313"/>
            <a:ext cx="6716894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STATUTÁRNÍ MĚSTO LIBEREC </a:t>
            </a:r>
          </a:p>
          <a:p>
            <a:r>
              <a:rPr lang="cs-CZ" sz="1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nám. Dr. E. Beneše 1, 460 59  Liberec, ISDS 7c6by6u</a:t>
            </a:r>
            <a:endParaRPr lang="cs-CZ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23C302A-493B-4823-BCAA-D2454CF72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804" y="739315"/>
            <a:ext cx="2131602" cy="3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D81F04-5912-451B-97A0-C9C35177C7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500365"/>
            <a:ext cx="11123999" cy="70312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SzPct val="75000"/>
              <a:buFont typeface="Wingdings" panose="05000000000000000000" pitchFamily="2" charset="2"/>
              <a:buNone/>
              <a:defRPr sz="220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SzPct val="75000"/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463550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SzPct val="75000"/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25525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20015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/>
            </a:lvl6pPr>
          </a:lstStyle>
          <a:p>
            <a:pPr lvl="0" rtl="0"/>
            <a:r>
              <a:rPr lang="cs-CZ" dirty="0"/>
              <a:t>Kliknutím lze upravit styl.</a:t>
            </a:r>
            <a:endParaRPr lang="en-US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26623FB-70FC-47FF-9E00-1AE85CA0C5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998" y="4747072"/>
            <a:ext cx="1939141" cy="550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lang="en-US" sz="1400" b="1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2CBDFD9-26C0-4333-A308-28645AA5FE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999" y="5462213"/>
            <a:ext cx="1939141" cy="969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4FD30D4-D01D-40C8-B2BB-7DCE544A45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4069" y="4739348"/>
            <a:ext cx="1939141" cy="550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lang="en-US" sz="1400" b="1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FECA6D-FCCD-486F-AEBD-92051B2281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4068" y="5458836"/>
            <a:ext cx="1939141" cy="969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6A44C64-28C5-4D8A-95B4-95675074F6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84864" y="4739348"/>
            <a:ext cx="1939141" cy="550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lang="en-US" sz="1400" b="1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7E88F1F-A2B9-41D9-ACE8-691A035664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04857" y="5458836"/>
            <a:ext cx="1939141" cy="969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26C2DD35-5B93-4762-997B-69D4A795AFB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9998" y="2630840"/>
            <a:ext cx="1939140" cy="1939140"/>
          </a:xfrm>
          <a:prstGeom prst="flowChartConnector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28" name="Zástupný symbol obrázku 25">
            <a:extLst>
              <a:ext uri="{FF2B5EF4-FFF2-40B4-BE49-F238E27FC236}">
                <a16:creationId xmlns:a16="http://schemas.microsoft.com/office/drawing/2014/main" id="{8AB5625A-B3D2-4356-9DE9-333174F604B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64068" y="2627463"/>
            <a:ext cx="1939140" cy="1939140"/>
          </a:xfrm>
          <a:prstGeom prst="flowChartConnector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29" name="Zástupný symbol obrázku 25">
            <a:extLst>
              <a:ext uri="{FF2B5EF4-FFF2-40B4-BE49-F238E27FC236}">
                <a16:creationId xmlns:a16="http://schemas.microsoft.com/office/drawing/2014/main" id="{44EC8251-20CD-4FA4-B3B6-A361E0A6205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884865" y="2624086"/>
            <a:ext cx="1939140" cy="1939140"/>
          </a:xfrm>
          <a:prstGeom prst="flowChartConnector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3D0C21C-1D53-4DD6-BAB5-D0C024204D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34463" y="4739348"/>
            <a:ext cx="1939141" cy="5507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lang="en-US" sz="1400" b="1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8518D0D0-542A-4FBA-8598-B0ED779D55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4462" y="5458836"/>
            <a:ext cx="1939141" cy="9695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rgbClr val="00143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2" name="Zástupný symbol obrázku 25">
            <a:extLst>
              <a:ext uri="{FF2B5EF4-FFF2-40B4-BE49-F238E27FC236}">
                <a16:creationId xmlns:a16="http://schemas.microsoft.com/office/drawing/2014/main" id="{C269A87A-FBF6-4A69-9CBE-05ED3625783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834462" y="2627463"/>
            <a:ext cx="1939140" cy="1939140"/>
          </a:xfrm>
          <a:prstGeom prst="flowChartConnector">
            <a:avLst/>
          </a:prstGeom>
        </p:spPr>
        <p:txBody>
          <a:bodyPr>
            <a:normAutofit/>
          </a:bodyPr>
          <a:lstStyle>
            <a:lvl1pPr>
              <a:defRPr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29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D2997-FCB7-47D8-8CD3-6F2AC78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89B1E7-8E9C-477B-A63B-C797C52E2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DF3BAD-1A9E-4F0D-B59F-CEEF64015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矩形 35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D07A50A6-0C5B-450D-B06E-F525E210FF47}"/>
              </a:ext>
            </a:extLst>
          </p:cNvPr>
          <p:cNvSpPr/>
          <p:nvPr userDrawn="1"/>
        </p:nvSpPr>
        <p:spPr>
          <a:xfrm>
            <a:off x="1051562" y="2227442"/>
            <a:ext cx="1863032" cy="35869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4020202020204" charset="0"/>
              <a:ea typeface="等线" panose="02010600030101010101" pitchFamily="2" charset="-122"/>
              <a:cs typeface="Open Sans" panose="020B0604020202020204" charset="0"/>
            </a:endParaRPr>
          </a:p>
        </p:txBody>
      </p:sp>
      <p:sp>
        <p:nvSpPr>
          <p:cNvPr id="10" name="文本框 40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279F215D-7453-4828-8FE3-AD41B91BE0DA}"/>
              </a:ext>
            </a:extLst>
          </p:cNvPr>
          <p:cNvSpPr txBox="1"/>
          <p:nvPr userDrawn="1"/>
        </p:nvSpPr>
        <p:spPr>
          <a:xfrm>
            <a:off x="1659813" y="2459996"/>
            <a:ext cx="6126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DC453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</a:t>
            </a:r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170A9976-A7A7-48CA-8F6D-DE1C0EE009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3563726"/>
            <a:ext cx="1217612" cy="304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ED4FED4A-CDFA-40B3-8998-C6C59F240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3406" y="3991401"/>
            <a:ext cx="850974" cy="304800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Podnadpis</a:t>
            </a:r>
            <a:endParaRPr lang="en-GB" dirty="0"/>
          </a:p>
        </p:txBody>
      </p:sp>
      <p:sp>
        <p:nvSpPr>
          <p:cNvPr id="44" name="Zástupný text 43">
            <a:extLst>
              <a:ext uri="{FF2B5EF4-FFF2-40B4-BE49-F238E27FC236}">
                <a16:creationId xmlns:a16="http://schemas.microsoft.com/office/drawing/2014/main" id="{82E03632-3657-4BB8-96BC-D063B42D5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3811" y="4492830"/>
            <a:ext cx="1335087" cy="1166813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45" name="矩形 35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59D564AF-AD9A-4847-9358-EADF79A58E77}"/>
              </a:ext>
            </a:extLst>
          </p:cNvPr>
          <p:cNvSpPr/>
          <p:nvPr userDrawn="1"/>
        </p:nvSpPr>
        <p:spPr>
          <a:xfrm>
            <a:off x="3183561" y="2227442"/>
            <a:ext cx="1863032" cy="35869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4020202020204" charset="0"/>
              <a:ea typeface="等线" panose="02010600030101010101" pitchFamily="2" charset="-122"/>
              <a:cs typeface="Open Sans" panose="020B0604020202020204" charset="0"/>
            </a:endParaRPr>
          </a:p>
        </p:txBody>
      </p:sp>
      <p:sp>
        <p:nvSpPr>
          <p:cNvPr id="46" name="文本框 40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30EE384B-1A91-4CE3-AE8F-117EB5E72CDA}"/>
              </a:ext>
            </a:extLst>
          </p:cNvPr>
          <p:cNvSpPr txBox="1"/>
          <p:nvPr userDrawn="1"/>
        </p:nvSpPr>
        <p:spPr>
          <a:xfrm>
            <a:off x="3791812" y="2459996"/>
            <a:ext cx="6126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cs-CZ" altLang="zh-CN" sz="6000" dirty="0">
                <a:solidFill>
                  <a:srgbClr val="DC453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</a:t>
            </a:r>
            <a:endParaRPr lang="en-US" altLang="zh-CN" sz="6000" dirty="0">
              <a:solidFill>
                <a:srgbClr val="DC453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7" name="Zástupný text 39">
            <a:extLst>
              <a:ext uri="{FF2B5EF4-FFF2-40B4-BE49-F238E27FC236}">
                <a16:creationId xmlns:a16="http://schemas.microsoft.com/office/drawing/2014/main" id="{F86DAA05-6290-44E9-8B2F-AB3794CD2E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62" y="3563726"/>
            <a:ext cx="1217612" cy="304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0B78316A-4D27-4825-AD75-2DEFB29503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5405" y="3991401"/>
            <a:ext cx="850974" cy="304800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Podnadpis</a:t>
            </a:r>
            <a:endParaRPr lang="en-GB" dirty="0"/>
          </a:p>
        </p:txBody>
      </p:sp>
      <p:sp>
        <p:nvSpPr>
          <p:cNvPr id="49" name="Zástupný text 43">
            <a:extLst>
              <a:ext uri="{FF2B5EF4-FFF2-40B4-BE49-F238E27FC236}">
                <a16:creationId xmlns:a16="http://schemas.microsoft.com/office/drawing/2014/main" id="{FA642F59-71CC-4F57-81D2-59EEBACFA3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5810" y="4492830"/>
            <a:ext cx="1335087" cy="1166813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51" name="矩形 35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B68879E4-3C31-4D43-BD3C-09A749146AC0}"/>
              </a:ext>
            </a:extLst>
          </p:cNvPr>
          <p:cNvSpPr/>
          <p:nvPr userDrawn="1"/>
        </p:nvSpPr>
        <p:spPr>
          <a:xfrm>
            <a:off x="5315345" y="2227442"/>
            <a:ext cx="1863032" cy="35869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4020202020204" charset="0"/>
              <a:ea typeface="等线" panose="02010600030101010101" pitchFamily="2" charset="-122"/>
              <a:cs typeface="Open Sans" panose="020B0604020202020204" charset="0"/>
            </a:endParaRPr>
          </a:p>
        </p:txBody>
      </p:sp>
      <p:sp>
        <p:nvSpPr>
          <p:cNvPr id="52" name="文本框 40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9FE33414-CEB7-4FBE-BC2D-CA30EC8024DF}"/>
              </a:ext>
            </a:extLst>
          </p:cNvPr>
          <p:cNvSpPr txBox="1"/>
          <p:nvPr userDrawn="1"/>
        </p:nvSpPr>
        <p:spPr>
          <a:xfrm>
            <a:off x="5923596" y="2459996"/>
            <a:ext cx="6126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cs-CZ" altLang="zh-CN" sz="6000" dirty="0">
                <a:solidFill>
                  <a:srgbClr val="DC453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</a:t>
            </a:r>
            <a:endParaRPr lang="en-US" altLang="zh-CN" sz="6000" dirty="0">
              <a:solidFill>
                <a:srgbClr val="DC453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3" name="Zástupný text 39">
            <a:extLst>
              <a:ext uri="{FF2B5EF4-FFF2-40B4-BE49-F238E27FC236}">
                <a16:creationId xmlns:a16="http://schemas.microsoft.com/office/drawing/2014/main" id="{C8F003F9-B6F3-422F-93C1-275B24E9F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0146" y="3563726"/>
            <a:ext cx="1217612" cy="304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A770CC91-D75E-46DE-AA0C-B82115BBAE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7189" y="3991401"/>
            <a:ext cx="850974" cy="304800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Podnadpis</a:t>
            </a:r>
            <a:endParaRPr lang="en-GB" dirty="0"/>
          </a:p>
        </p:txBody>
      </p:sp>
      <p:sp>
        <p:nvSpPr>
          <p:cNvPr id="55" name="Zástupný text 43">
            <a:extLst>
              <a:ext uri="{FF2B5EF4-FFF2-40B4-BE49-F238E27FC236}">
                <a16:creationId xmlns:a16="http://schemas.microsoft.com/office/drawing/2014/main" id="{DC8AE137-CDB1-4A26-BB36-252142B47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77594" y="4492830"/>
            <a:ext cx="1335087" cy="1166813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56" name="矩形 35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A398CBE6-ED40-4555-9081-FEFB173168F6}"/>
              </a:ext>
            </a:extLst>
          </p:cNvPr>
          <p:cNvSpPr/>
          <p:nvPr userDrawn="1"/>
        </p:nvSpPr>
        <p:spPr>
          <a:xfrm>
            <a:off x="7447129" y="2227442"/>
            <a:ext cx="1863032" cy="35869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4020202020204" charset="0"/>
              <a:ea typeface="等线" panose="02010600030101010101" pitchFamily="2" charset="-122"/>
              <a:cs typeface="Open Sans" panose="020B0604020202020204" charset="0"/>
            </a:endParaRPr>
          </a:p>
        </p:txBody>
      </p:sp>
      <p:sp>
        <p:nvSpPr>
          <p:cNvPr id="57" name="文本框 40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81B352EA-1C7F-4AA8-8479-2BF4E7F7A936}"/>
              </a:ext>
            </a:extLst>
          </p:cNvPr>
          <p:cNvSpPr txBox="1"/>
          <p:nvPr userDrawn="1"/>
        </p:nvSpPr>
        <p:spPr>
          <a:xfrm>
            <a:off x="8055380" y="2459996"/>
            <a:ext cx="6126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cs-CZ" altLang="zh-CN" sz="6000" dirty="0">
                <a:solidFill>
                  <a:srgbClr val="DC453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</a:t>
            </a:r>
            <a:endParaRPr lang="en-US" altLang="zh-CN" sz="6000" dirty="0">
              <a:solidFill>
                <a:srgbClr val="DC453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8" name="Zástupný text 39">
            <a:extLst>
              <a:ext uri="{FF2B5EF4-FFF2-40B4-BE49-F238E27FC236}">
                <a16:creationId xmlns:a16="http://schemas.microsoft.com/office/drawing/2014/main" id="{98566FF6-CB6A-442F-8490-C0D666192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71930" y="3563726"/>
            <a:ext cx="1217612" cy="304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59" name="Zástupný text 41">
            <a:extLst>
              <a:ext uri="{FF2B5EF4-FFF2-40B4-BE49-F238E27FC236}">
                <a16:creationId xmlns:a16="http://schemas.microsoft.com/office/drawing/2014/main" id="{374F5C65-6E71-4062-9D02-58116FC3DA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8973" y="3991401"/>
            <a:ext cx="850974" cy="304800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Podnadpis</a:t>
            </a:r>
            <a:endParaRPr lang="en-GB" dirty="0"/>
          </a:p>
        </p:txBody>
      </p:sp>
      <p:sp>
        <p:nvSpPr>
          <p:cNvPr id="60" name="Zástupný text 43">
            <a:extLst>
              <a:ext uri="{FF2B5EF4-FFF2-40B4-BE49-F238E27FC236}">
                <a16:creationId xmlns:a16="http://schemas.microsoft.com/office/drawing/2014/main" id="{68F5F111-D3C8-49AB-A26F-00A4E8B626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09378" y="4492830"/>
            <a:ext cx="1335087" cy="1166813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  <p:sp>
        <p:nvSpPr>
          <p:cNvPr id="61" name="矩形 35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81FC5F7A-F681-48D4-8B3F-5C73F23D7704}"/>
              </a:ext>
            </a:extLst>
          </p:cNvPr>
          <p:cNvSpPr/>
          <p:nvPr userDrawn="1"/>
        </p:nvSpPr>
        <p:spPr>
          <a:xfrm>
            <a:off x="9578913" y="2227442"/>
            <a:ext cx="1863032" cy="35869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4020202020204" charset="0"/>
              <a:ea typeface="等线" panose="02010600030101010101" pitchFamily="2" charset="-122"/>
              <a:cs typeface="Open Sans" panose="020B0604020202020204" charset="0"/>
            </a:endParaRPr>
          </a:p>
        </p:txBody>
      </p:sp>
      <p:sp>
        <p:nvSpPr>
          <p:cNvPr id="62" name="文本框 40" descr="e7d195523061f1c074694c8bbf98be7b1e4b015d796375963FD28840057458461C7CA0DAD340D15583DEDFC2E3241C4F392EF3A8B4D067B40CF4F149DD7E51F346B0CAB1BCCF6DB2480C67273C6C9E4CB276D77F16448CD62997E8B572880DF1320DCE38E32203B272CBA1FC4166893DC1D84385B0F2ABD0877ED611F9120878FA10D2FE5F3E03F7">
            <a:extLst>
              <a:ext uri="{FF2B5EF4-FFF2-40B4-BE49-F238E27FC236}">
                <a16:creationId xmlns:a16="http://schemas.microsoft.com/office/drawing/2014/main" id="{65C4C47C-CE00-450D-AA4C-FB3634DFF196}"/>
              </a:ext>
            </a:extLst>
          </p:cNvPr>
          <p:cNvSpPr txBox="1"/>
          <p:nvPr userDrawn="1"/>
        </p:nvSpPr>
        <p:spPr>
          <a:xfrm>
            <a:off x="10187164" y="2459996"/>
            <a:ext cx="6126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cs-CZ" altLang="zh-CN" sz="6000" dirty="0">
                <a:solidFill>
                  <a:srgbClr val="DC453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</a:t>
            </a:r>
            <a:endParaRPr lang="en-US" altLang="zh-CN" sz="6000" dirty="0">
              <a:solidFill>
                <a:srgbClr val="DC453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3" name="Zástupný text 39">
            <a:extLst>
              <a:ext uri="{FF2B5EF4-FFF2-40B4-BE49-F238E27FC236}">
                <a16:creationId xmlns:a16="http://schemas.microsoft.com/office/drawing/2014/main" id="{C9B5460C-1DB3-4FE9-B5BC-E3299057A9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03714" y="3563726"/>
            <a:ext cx="1217612" cy="304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Nadpis</a:t>
            </a:r>
            <a:endParaRPr lang="en-GB" dirty="0"/>
          </a:p>
        </p:txBody>
      </p:sp>
      <p:sp>
        <p:nvSpPr>
          <p:cNvPr id="64" name="Zástupný text 41">
            <a:extLst>
              <a:ext uri="{FF2B5EF4-FFF2-40B4-BE49-F238E27FC236}">
                <a16:creationId xmlns:a16="http://schemas.microsoft.com/office/drawing/2014/main" id="{2C503F13-5806-44BC-8C5C-9A586B4295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80757" y="3991401"/>
            <a:ext cx="850974" cy="304800"/>
          </a:xfrm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Podnadpis</a:t>
            </a:r>
            <a:endParaRPr lang="en-GB" dirty="0"/>
          </a:p>
        </p:txBody>
      </p:sp>
      <p:sp>
        <p:nvSpPr>
          <p:cNvPr id="65" name="Zástupný text 43">
            <a:extLst>
              <a:ext uri="{FF2B5EF4-FFF2-40B4-BE49-F238E27FC236}">
                <a16:creationId xmlns:a16="http://schemas.microsoft.com/office/drawing/2014/main" id="{355D9923-867C-4ECF-B17C-5EA4C19B6B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41162" y="4492830"/>
            <a:ext cx="1335087" cy="1166813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7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717A2E7-FD7C-4074-A9D5-5B7DAD9D0D80}"/>
              </a:ext>
            </a:extLst>
          </p:cNvPr>
          <p:cNvSpPr/>
          <p:nvPr userDrawn="1"/>
        </p:nvSpPr>
        <p:spPr>
          <a:xfrm>
            <a:off x="-1779" y="7199675"/>
            <a:ext cx="1344001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55" y="5824676"/>
            <a:ext cx="12055541" cy="9438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buNone/>
              <a:defRPr u="sng"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‒"/>
              <a:defRPr/>
            </a:lvl4pPr>
            <a:lvl5pPr marL="539750" indent="-357188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9447" y="7199675"/>
            <a:ext cx="8781982" cy="360000"/>
          </a:xfrm>
        </p:spPr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27D740B-6A1D-43F5-90EB-339FD6A447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455" y="546097"/>
            <a:ext cx="12055541" cy="486466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96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cs-CZ"/>
              <a:t>NÁZEV POWERPOINTOVÉ PREZENTACE / JMÉNO PŘÍJMENÍ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164173-DABB-464A-B842-6BF5D7F3F5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1705" y="1168708"/>
            <a:ext cx="2270125" cy="2270125"/>
          </a:xfrm>
          <a:prstGeom prst="rect">
            <a:avLst/>
          </a:prstGeom>
        </p:spPr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F7083D0-4C71-45BA-9570-39B998087C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826" y="1168708"/>
            <a:ext cx="2270125" cy="2270125"/>
          </a:xfrm>
          <a:prstGeom prst="rect">
            <a:avLst/>
          </a:prstGeom>
        </p:spPr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0ABC67E-D0C0-4DB3-BA8A-A9A3F0549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8569" y="1168708"/>
            <a:ext cx="2270125" cy="2270125"/>
          </a:xfrm>
          <a:prstGeom prst="rect">
            <a:avLst/>
          </a:prstGeom>
        </p:spPr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11E4815-8B36-4358-8841-653AA22D3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8569" y="4216708"/>
            <a:ext cx="2270125" cy="2270125"/>
          </a:xfrm>
          <a:prstGeom prst="rect">
            <a:avLst/>
          </a:prstGeom>
        </p:spPr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6476C350-9B5B-40E8-9D6F-96E28D53CF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1826" y="4216708"/>
            <a:ext cx="2270125" cy="2270125"/>
          </a:xfrm>
          <a:prstGeom prst="rect">
            <a:avLst/>
          </a:prstGeom>
        </p:spPr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FAA0AD2A-F66E-4B8F-BD87-D5CFEC2EE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91705" y="4216708"/>
            <a:ext cx="2270125" cy="2270125"/>
          </a:xfrm>
          <a:prstGeom prst="rect">
            <a:avLst/>
          </a:prstGeom>
        </p:spPr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186CBC43-D3B4-48C0-AD80-92E46C1BFC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18342" y="4216708"/>
            <a:ext cx="2270125" cy="2270125"/>
          </a:xfrm>
          <a:prstGeom prst="rect">
            <a:avLst/>
          </a:prstGeom>
        </p:spPr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C12357C-0EED-4A24-8BE8-899DA7B31C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1705" y="3553629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1A7C3E-DE73-4605-AF07-A95EABD9C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3481" y="3553629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F96290-9155-44D9-AB60-7D134AC55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48569" y="3553629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3B4BE1D-7A40-47B5-A294-E08E1DECF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48569" y="6581721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EEB05-1989-434A-A512-D54B1547E8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3480" y="6581721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D7D2271-07B5-4ACE-B91D-ACFF00EE94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1705" y="6581720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0580072-8326-467C-BDDC-649BAF9975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8342" y="6581720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3701CB0D-65C0-46B9-9E00-CD5AFDBAF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44000"/>
            <a:ext cx="11124000" cy="720000"/>
          </a:xfrm>
        </p:spPr>
        <p:txBody>
          <a:bodyPr/>
          <a:lstStyle/>
          <a:p>
            <a:pPr lvl="0"/>
            <a:r>
              <a:rPr lang="cs-CZ" dirty="0"/>
              <a:t>Galerie</a:t>
            </a:r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01811B4-E0DD-4F3F-A417-75EC1B166F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06617" y="1188616"/>
            <a:ext cx="2270125" cy="2270125"/>
          </a:xfrm>
          <a:prstGeom prst="rect">
            <a:avLst/>
          </a:prstGeom>
        </p:spPr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769423A-99F4-40AE-9701-7457A92134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6617" y="3553629"/>
            <a:ext cx="2270125" cy="5232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lang="en-US" sz="1200" b="0" kern="1200" spc="100" baseline="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6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63522-4080-42A3-A252-D3778738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B9252D-2F28-443A-A67D-8C8783C49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E32D4F-1E45-405D-AC77-3630E42A6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44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- červený">
    <p:bg>
      <p:bgPr>
        <a:solidFill>
          <a:srgbClr val="DC4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F0DE1D-6746-480C-A4CA-9D69127A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C015959-1DE2-4B52-A044-4950C20C6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42" t="15982" b="15982"/>
          <a:stretch/>
        </p:blipFill>
        <p:spPr>
          <a:xfrm flipH="1">
            <a:off x="6941565" y="-1"/>
            <a:ext cx="6498210" cy="7559675"/>
          </a:xfrm>
          <a:prstGeom prst="rect">
            <a:avLst/>
          </a:prstGeom>
        </p:spPr>
      </p:pic>
      <p:sp>
        <p:nvSpPr>
          <p:cNvPr id="7" name="Zástupný text 7">
            <a:extLst>
              <a:ext uri="{FF2B5EF4-FFF2-40B4-BE49-F238E27FC236}">
                <a16:creationId xmlns:a16="http://schemas.microsoft.com/office/drawing/2014/main" id="{9F8AFAD7-FA85-4310-94DD-37B8F865AD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5150" y="3335290"/>
            <a:ext cx="5391039" cy="889092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9575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EA7BFB-612F-4B2F-9FA1-8DC805499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14578"/>
          <a:stretch/>
        </p:blipFill>
        <p:spPr bwMode="auto">
          <a:xfrm>
            <a:off x="-24128" y="-9832"/>
            <a:ext cx="13481222" cy="63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82" y="1824224"/>
            <a:ext cx="12098402" cy="2631887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13" y="5267488"/>
            <a:ext cx="12098402" cy="855502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6CD5BF-9A88-43FE-8DD0-884C55951392}"/>
              </a:ext>
            </a:extLst>
          </p:cNvPr>
          <p:cNvCxnSpPr/>
          <p:nvPr userDrawn="1"/>
        </p:nvCxnSpPr>
        <p:spPr>
          <a:xfrm>
            <a:off x="667282" y="4849393"/>
            <a:ext cx="120824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3FC69C19-FFF8-4EA7-B30A-4A2AF5B9A8EF}"/>
              </a:ext>
            </a:extLst>
          </p:cNvPr>
          <p:cNvSpPr/>
          <p:nvPr userDrawn="1"/>
        </p:nvSpPr>
        <p:spPr>
          <a:xfrm>
            <a:off x="5858688" y="6683450"/>
            <a:ext cx="6716894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90A8D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STATUTÁRNÍ MĚSTO LIBEREC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nám. Dr. E. Beneše 1, 460 59  Liberec, ISDS 7c6by6u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BD8D7B-FF45-4237-B6DC-520C02560E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313" y="6602779"/>
            <a:ext cx="2204008" cy="4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4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text červen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u="sng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‒"/>
              <a:defRPr>
                <a:solidFill>
                  <a:schemeClr val="bg1"/>
                </a:solidFill>
              </a:defRPr>
            </a:lvl4pPr>
            <a:lvl5pPr marL="539750" indent="-357188"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756" y="7186162"/>
            <a:ext cx="8781982" cy="360000"/>
          </a:xfrm>
        </p:spPr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3A325E6-305E-40EF-BAAF-A9B568810AFB}"/>
              </a:ext>
            </a:extLst>
          </p:cNvPr>
          <p:cNvCxnSpPr/>
          <p:nvPr userDrawn="1"/>
        </p:nvCxnSpPr>
        <p:spPr>
          <a:xfrm>
            <a:off x="0" y="1080000"/>
            <a:ext cx="134400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2DEE909-10E9-41D3-8E6B-97A7C389BDBB}"/>
              </a:ext>
            </a:extLst>
          </p:cNvPr>
          <p:cNvCxnSpPr/>
          <p:nvPr userDrawn="1"/>
        </p:nvCxnSpPr>
        <p:spPr>
          <a:xfrm>
            <a:off x="0" y="7199675"/>
            <a:ext cx="134400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89719EE-0B12-4C6E-87CB-832C89F84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50" y="318374"/>
            <a:ext cx="570628" cy="3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buNone/>
              <a:defRPr u="sng"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‒"/>
              <a:defRPr/>
            </a:lvl4pPr>
            <a:lvl5pPr marL="539750" indent="-357188"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50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56" y="1225654"/>
            <a:ext cx="7619518" cy="5588257"/>
          </a:xfrm>
        </p:spPr>
        <p:txBody>
          <a:bodyPr/>
          <a:lstStyle>
            <a:lvl1pPr marL="252000" indent="-252000">
              <a:buFont typeface="+mj-lt"/>
              <a:buAutoNum type="arabicPeriod"/>
              <a:defRPr b="0"/>
            </a:lvl1pPr>
            <a:lvl2pPr marL="538163" indent="-285750">
              <a:defRPr/>
            </a:lvl2pPr>
            <a:lvl3pPr marL="804863" indent="-266700">
              <a:defRPr/>
            </a:lvl3pPr>
            <a:lvl4pPr marL="1076325" indent="-271463">
              <a:defRPr/>
            </a:lvl4pPr>
            <a:lvl5pPr marL="1343025" indent="-266700"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756" y="7169728"/>
            <a:ext cx="8781982" cy="360000"/>
          </a:xfrm>
        </p:spPr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0436D8D2-300F-45FD-B291-2D5B777677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1660" y="1266825"/>
            <a:ext cx="3167679" cy="144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9">
            <a:extLst>
              <a:ext uri="{FF2B5EF4-FFF2-40B4-BE49-F238E27FC236}">
                <a16:creationId xmlns:a16="http://schemas.microsoft.com/office/drawing/2014/main" id="{EDE2B901-CA42-42DB-9CD5-6199D0C34E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1660" y="3058765"/>
            <a:ext cx="3167679" cy="144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C46B8A34-B8E0-4B0E-B8D9-5C98376E7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1660" y="4850705"/>
            <a:ext cx="3167679" cy="144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22F0520-27A4-4601-BDDA-87D879ABA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1660" y="2752725"/>
            <a:ext cx="3167679" cy="289096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269875" indent="0">
              <a:buNone/>
              <a:defRPr sz="1000"/>
            </a:lvl2pPr>
            <a:lvl3pPr marL="625475" indent="0">
              <a:buNone/>
              <a:defRPr sz="1000"/>
            </a:lvl3pPr>
            <a:lvl4pPr marL="985837" indent="0">
              <a:buNone/>
              <a:defRPr sz="1000"/>
            </a:lvl4pPr>
            <a:lvl5pPr marL="1346200" indent="0">
              <a:buNone/>
              <a:defRPr sz="1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168B604A-D6BE-43A6-9F0C-E79EEF44A5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1660" y="4561609"/>
            <a:ext cx="3167679" cy="289096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269875" indent="0">
              <a:buNone/>
              <a:defRPr sz="1000"/>
            </a:lvl2pPr>
            <a:lvl3pPr marL="625475" indent="0">
              <a:buNone/>
              <a:defRPr sz="1000"/>
            </a:lvl3pPr>
            <a:lvl4pPr marL="985837" indent="0">
              <a:buNone/>
              <a:defRPr sz="1000"/>
            </a:lvl4pPr>
            <a:lvl5pPr marL="1346200" indent="0">
              <a:buNone/>
              <a:defRPr sz="1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E4636AE3-7D61-4A24-926E-5D03CD1133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51660" y="6368286"/>
            <a:ext cx="3167679" cy="289096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269875" indent="0">
              <a:buNone/>
              <a:defRPr sz="1000"/>
            </a:lvl2pPr>
            <a:lvl3pPr marL="625475" indent="0">
              <a:buNone/>
              <a:defRPr sz="1000"/>
            </a:lvl3pPr>
            <a:lvl4pPr marL="985837" indent="0">
              <a:buNone/>
              <a:defRPr sz="1000"/>
            </a:lvl4pPr>
            <a:lvl5pPr marL="1346200" indent="0">
              <a:buNone/>
              <a:defRPr sz="1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28118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755" y="1225654"/>
            <a:ext cx="5142439" cy="558330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109" y="7187988"/>
            <a:ext cx="8781982" cy="360000"/>
          </a:xfrm>
        </p:spPr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7E668F-9E8C-432F-A25A-50F7760A22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01561" y="1225653"/>
            <a:ext cx="5142439" cy="558330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FFBB8-6F8C-4BAB-BA49-90AFF42ABE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56" y="1225654"/>
            <a:ext cx="5144400" cy="558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  <a:lvl2pPr marL="0" indent="0">
              <a:buNone/>
              <a:defRPr b="0" u="sng"/>
            </a:lvl2pPr>
            <a:lvl3pPr marL="0" indent="0">
              <a:spcBef>
                <a:spcPts val="0"/>
              </a:spcBef>
              <a:buNone/>
              <a:defRPr b="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‒"/>
              <a:defRPr b="0"/>
            </a:lvl4pPr>
            <a:lvl5pPr marL="539750" indent="-357188">
              <a:spcBef>
                <a:spcPts val="0"/>
              </a:spcBef>
              <a:defRPr b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3BC40-7426-4E28-82E8-B72CC7C4E8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19887" y="1225654"/>
            <a:ext cx="5144400" cy="558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  <a:lvl2pPr marL="0" indent="0">
              <a:buNone/>
              <a:defRPr b="0" u="sng"/>
            </a:lvl2pPr>
            <a:lvl3pPr marL="0" indent="0">
              <a:spcBef>
                <a:spcPts val="0"/>
              </a:spcBef>
              <a:buNone/>
              <a:defRPr b="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‒"/>
              <a:defRPr b="0"/>
            </a:lvl4pPr>
            <a:lvl5pPr marL="539750" indent="-357188">
              <a:spcBef>
                <a:spcPts val="0"/>
              </a:spcBef>
              <a:defRPr b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6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E8408-6A51-4E04-A81B-6438FCB6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169B49-4C1E-4C37-A283-627AD7150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POWERPOINTOVÉ PREZENTACE / JMÉNO PŘÍJMENÍ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FA0204-4BE3-4E45-8669-5C7BBE364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4014E13-69CF-4B87-AC88-A95FC50570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9050" y="1395413"/>
            <a:ext cx="4205288" cy="535934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CD45669-C9BC-4F16-8489-2638199A3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395411"/>
            <a:ext cx="6084025" cy="535934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79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184A669E-EAC4-4A99-B6B6-AF3257952E76}"/>
              </a:ext>
            </a:extLst>
          </p:cNvPr>
          <p:cNvSpPr/>
          <p:nvPr userDrawn="1"/>
        </p:nvSpPr>
        <p:spPr>
          <a:xfrm>
            <a:off x="-1779" y="7199675"/>
            <a:ext cx="1344001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756" y="207014"/>
            <a:ext cx="11124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756" y="1305963"/>
            <a:ext cx="11124000" cy="55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755" y="7227955"/>
            <a:ext cx="8839367" cy="3381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/>
              <a:t>NÁZEV POWERPOINTOVÉ PREZENTACE / JMÉNO PŘÍJMENÍ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5582" y="7199674"/>
            <a:ext cx="373502" cy="3381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3B311BF-B531-46D9-9D84-FF794BE4100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6BD2933-0AAA-4128-BB1F-59809D6B9353}"/>
              </a:ext>
            </a:extLst>
          </p:cNvPr>
          <p:cNvCxnSpPr/>
          <p:nvPr userDrawn="1"/>
        </p:nvCxnSpPr>
        <p:spPr>
          <a:xfrm>
            <a:off x="0" y="1080000"/>
            <a:ext cx="134400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CC82EE19-AA21-4AE8-95C7-59CA56D1432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68" y="350895"/>
            <a:ext cx="570628" cy="3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82" r:id="rId4"/>
    <p:sldLayoutId id="2147483681" r:id="rId5"/>
    <p:sldLayoutId id="2147483684" r:id="rId6"/>
    <p:sldLayoutId id="2147483676" r:id="rId7"/>
    <p:sldLayoutId id="2147483685" r:id="rId8"/>
    <p:sldLayoutId id="2147483703" r:id="rId9"/>
    <p:sldLayoutId id="2147483678" r:id="rId10"/>
    <p:sldLayoutId id="2147483686" r:id="rId11"/>
    <p:sldLayoutId id="2147483683" r:id="rId12"/>
    <p:sldLayoutId id="2147483679" r:id="rId13"/>
    <p:sldLayoutId id="2147483688" r:id="rId14"/>
    <p:sldLayoutId id="2147483704" r:id="rId15"/>
  </p:sldLayoutIdLst>
  <p:hf hdr="0" dt="0"/>
  <p:txStyles>
    <p:titleStyle>
      <a:lvl1pPr algn="l" defTabSz="1007943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8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5475" indent="-355600" algn="l" defTabSz="1007943" rtl="0" eaLnBrk="1" latinLnBrk="0" hangingPunct="1">
        <a:lnSpc>
          <a:spcPct val="98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60363" algn="l" defTabSz="1007943" rtl="0" eaLnBrk="1" latinLnBrk="0" hangingPunct="1">
        <a:lnSpc>
          <a:spcPct val="98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6200" indent="-360363" algn="l" defTabSz="1007943" rtl="0" eaLnBrk="1" latinLnBrk="0" hangingPunct="1">
        <a:lnSpc>
          <a:spcPct val="98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57188" algn="l" defTabSz="1007943" rtl="0" eaLnBrk="1" latinLnBrk="0" hangingPunct="1">
        <a:lnSpc>
          <a:spcPct val="98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144A2-2D52-4F0A-BE93-D56346F96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SDÍLENÍ ENERGIE V LIBERCI: </a:t>
            </a:r>
            <a:r>
              <a:rPr lang="cs-CZ" dirty="0"/>
              <a:t>Cesta plná výzev i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834181-3BC9-488E-A023-E69F0EF13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D2B081-EC2A-40A8-9701-015D43BCD73E}"/>
              </a:ext>
            </a:extLst>
          </p:cNvPr>
          <p:cNvSpPr txBox="1"/>
          <p:nvPr/>
        </p:nvSpPr>
        <p:spPr>
          <a:xfrm>
            <a:off x="1904279" y="6811313"/>
            <a:ext cx="132247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2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001</a:t>
            </a:r>
          </a:p>
          <a:p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Autor: </a:t>
            </a:r>
            <a:r>
              <a:rPr lang="cs-CZ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Tereza Krbková</a:t>
            </a:r>
            <a:endParaRPr lang="cs-CZ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1" descr="logo_Energetika^Liberec_RGB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7" y="6592805"/>
            <a:ext cx="3910539" cy="758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6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1F6A0-2CAC-4B3C-883B-1241A8B8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– PŘEDSTAVENÍ AMBICÍ V OBLASTI OZE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503B1-7167-4B5E-BF1F-D4B8BE77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endParaRPr lang="cs-CZ" b="0" dirty="0" smtClean="0"/>
          </a:p>
          <a:p>
            <a:pPr marL="0" lvl="2" indent="0">
              <a:buNone/>
            </a:pPr>
            <a:r>
              <a:rPr lang="cs-CZ" dirty="0" smtClean="0"/>
              <a:t>Realizováno:</a:t>
            </a:r>
          </a:p>
          <a:p>
            <a:pPr marL="0" lvl="2" indent="0">
              <a:buNone/>
            </a:pPr>
            <a:r>
              <a:rPr lang="cs-CZ" b="1" dirty="0" smtClean="0"/>
              <a:t>1</a:t>
            </a:r>
            <a:r>
              <a:rPr lang="cs-CZ" dirty="0" smtClean="0"/>
              <a:t>. </a:t>
            </a:r>
            <a:r>
              <a:rPr lang="cs-CZ" b="1" dirty="0" smtClean="0"/>
              <a:t>Projekt Komunitní energetika 1 </a:t>
            </a:r>
            <a:r>
              <a:rPr lang="cs-CZ" dirty="0" smtClean="0"/>
              <a:t>– výstavba 10-ti FVE</a:t>
            </a:r>
            <a:endParaRPr lang="cs-CZ" b="0" dirty="0" smtClean="0"/>
          </a:p>
          <a:p>
            <a:pPr marL="882650" lvl="4" indent="-342900">
              <a:buFontTx/>
              <a:buChar char="-"/>
            </a:pPr>
            <a:r>
              <a:rPr lang="cs-CZ" b="0" dirty="0" smtClean="0"/>
              <a:t>ZŠ Broumovská, ZŠ Dobiášova, ZŠ nám. Míru,</a:t>
            </a:r>
            <a:r>
              <a:rPr lang="cs-CZ" dirty="0"/>
              <a:t> </a:t>
            </a:r>
            <a:r>
              <a:rPr lang="cs-CZ" b="0" dirty="0" smtClean="0"/>
              <a:t>ZŠ nám. Míru (tělocvična), MŠ Beruška, MŠ Čtyřlístek, BD </a:t>
            </a:r>
            <a:r>
              <a:rPr lang="cs-CZ" b="0" dirty="0"/>
              <a:t>Na </a:t>
            </a:r>
            <a:r>
              <a:rPr lang="cs-CZ" b="0" dirty="0" smtClean="0"/>
              <a:t>Žižkově, MŠ Motýlek, DS </a:t>
            </a:r>
            <a:r>
              <a:rPr lang="cs-CZ" b="0" dirty="0" err="1" smtClean="0"/>
              <a:t>Františkov</a:t>
            </a:r>
            <a:r>
              <a:rPr lang="cs-CZ" dirty="0" smtClean="0"/>
              <a:t>, </a:t>
            </a:r>
            <a:r>
              <a:rPr lang="cs-CZ" b="0" dirty="0" smtClean="0"/>
              <a:t>Divadlo </a:t>
            </a:r>
            <a:r>
              <a:rPr lang="cs-CZ" b="0" dirty="0"/>
              <a:t>F. X. </a:t>
            </a:r>
            <a:r>
              <a:rPr lang="cs-CZ" b="0" dirty="0" smtClean="0"/>
              <a:t>Š. </a:t>
            </a:r>
            <a:r>
              <a:rPr lang="cs-CZ" b="0" dirty="0"/>
              <a:t>(dílny) </a:t>
            </a:r>
            <a:endParaRPr lang="cs-CZ" b="0" dirty="0" smtClean="0"/>
          </a:p>
          <a:p>
            <a:pPr marL="882650" lvl="4" indent="-342900">
              <a:buFontTx/>
              <a:buChar char="-"/>
            </a:pPr>
            <a:endParaRPr lang="cs-CZ" dirty="0"/>
          </a:p>
          <a:p>
            <a:pPr lvl="2"/>
            <a:r>
              <a:rPr lang="cs-CZ" b="1" dirty="0"/>
              <a:t>2</a:t>
            </a:r>
            <a:r>
              <a:rPr lang="cs-CZ" dirty="0"/>
              <a:t>. </a:t>
            </a:r>
            <a:r>
              <a:rPr lang="cs-CZ" b="1" dirty="0"/>
              <a:t>Projekt EPC </a:t>
            </a:r>
            <a:r>
              <a:rPr lang="cs-CZ" b="1" dirty="0" smtClean="0"/>
              <a:t>dotační</a:t>
            </a:r>
          </a:p>
          <a:p>
            <a:pPr marL="342900" lvl="2" indent="-342900">
              <a:buFontTx/>
              <a:buChar char="-"/>
            </a:pPr>
            <a:r>
              <a:rPr lang="cs-CZ" dirty="0" smtClean="0"/>
              <a:t>Divadlo F. X. Š., MŠ Klubíčko, MŠ Pohádka, MŠ Pramínek, ZŠ a MŠ Barvířská, ZŠ Česká, ZŠ Kaplického, ZŠ Lesní, ZŠ Sokolovská</a:t>
            </a:r>
          </a:p>
          <a:p>
            <a:pPr lvl="2"/>
            <a:endParaRPr lang="cs-CZ" dirty="0"/>
          </a:p>
          <a:p>
            <a:pPr lvl="2"/>
            <a:r>
              <a:rPr lang="cs-CZ" dirty="0" smtClean="0"/>
              <a:t>V plánu:</a:t>
            </a:r>
          </a:p>
          <a:p>
            <a:pPr marL="457200" lvl="2" indent="-457200">
              <a:buAutoNum type="arabicPeriod"/>
            </a:pPr>
            <a:r>
              <a:rPr lang="cs-CZ" b="1" dirty="0" smtClean="0"/>
              <a:t>Projekt Komunitní energetika 2 </a:t>
            </a:r>
            <a:r>
              <a:rPr lang="cs-CZ" dirty="0" smtClean="0"/>
              <a:t>– výstavba 14-ti FVE</a:t>
            </a:r>
          </a:p>
          <a:p>
            <a:pPr marL="457200" lvl="2" indent="-457200">
              <a:buAutoNum type="arabicPeriod"/>
            </a:pPr>
            <a:r>
              <a:rPr lang="cs-CZ" b="1" dirty="0" smtClean="0"/>
              <a:t>Projekt Komunitní energetika 4 </a:t>
            </a:r>
            <a:r>
              <a:rPr lang="cs-CZ" dirty="0" smtClean="0"/>
              <a:t>– Zlaté návrší</a:t>
            </a:r>
          </a:p>
          <a:p>
            <a:pPr lvl="2"/>
            <a:endParaRPr lang="cs-CZ" b="1" dirty="0"/>
          </a:p>
          <a:p>
            <a:endParaRPr lang="cs-CZ" b="0" dirty="0" smtClean="0"/>
          </a:p>
          <a:p>
            <a:pPr marL="342900" lvl="2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CC7390-5D32-4C7A-896C-E9D6C47A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SDÍLENÍ ENERGIE V LIBERCI </a:t>
            </a:r>
            <a:r>
              <a:rPr lang="cs-CZ" dirty="0" smtClean="0"/>
              <a:t>/ Tereza Krbková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BB91D5-8E20-4944-8E6A-83A4C1DC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14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ENERGIE V LIBERCI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 ohledem na otevřený okruh osob, </a:t>
            </a:r>
            <a:r>
              <a:rPr lang="cs-CZ" dirty="0"/>
              <a:t>které se budou moci stát členem </a:t>
            </a:r>
            <a:r>
              <a:rPr lang="cs-CZ" dirty="0" smtClean="0"/>
              <a:t>ES a zapojení velkého podniku, který vstoupí jako neprivilegovaný člen do ES se jeví jako nejvhodnější forma zapsaného spolku.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Sdílení </a:t>
            </a:r>
            <a:r>
              <a:rPr lang="cs-CZ" dirty="0"/>
              <a:t>energie bude </a:t>
            </a:r>
            <a:r>
              <a:rPr lang="cs-CZ" dirty="0" smtClean="0"/>
              <a:t>v Liberci probíhat </a:t>
            </a:r>
            <a:r>
              <a:rPr lang="cs-CZ" dirty="0"/>
              <a:t>na půdorysu energetického společenství a to v právní formě zapsaného spolku.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Energetické společenství Liberec, </a:t>
            </a:r>
            <a:r>
              <a:rPr lang="cs-CZ" b="1" dirty="0" err="1" smtClean="0"/>
              <a:t>z.s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b="0" dirty="0" smtClean="0"/>
              <a:t>Registrace na ERÚ a EDC</a:t>
            </a:r>
          </a:p>
          <a:p>
            <a:pPr marL="342900" indent="-342900">
              <a:buFontTx/>
              <a:buChar char="-"/>
            </a:pPr>
            <a:r>
              <a:rPr lang="cs-CZ" b="0" dirty="0" smtClean="0"/>
              <a:t>Registrace výroben a skupin sdílení</a:t>
            </a:r>
          </a:p>
          <a:p>
            <a:pPr marL="342900" indent="-342900">
              <a:buFontTx/>
              <a:buChar char="-"/>
            </a:pPr>
            <a:r>
              <a:rPr lang="cs-CZ" b="0" dirty="0" smtClean="0"/>
              <a:t>Výměna elektroměrů</a:t>
            </a:r>
          </a:p>
          <a:p>
            <a:pPr marL="342900" indent="-342900">
              <a:buFontTx/>
              <a:buChar char="-"/>
            </a:pPr>
            <a:r>
              <a:rPr lang="cs-CZ" b="0" dirty="0" smtClean="0"/>
              <a:t>Nastavení alokačních klíčů ve skupinách sdílení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SDÍLENÍ ENERGIE V LIBERCI / Tereza </a:t>
            </a:r>
            <a:r>
              <a:rPr lang="cs-CZ" dirty="0" smtClean="0"/>
              <a:t>Krbková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 účely související administrativy, servisu, medializace apod. </a:t>
            </a:r>
            <a:r>
              <a:rPr lang="cs-CZ" dirty="0" smtClean="0"/>
              <a:t>je založena servisní společnost s ručením omezeným.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Energetika </a:t>
            </a:r>
            <a:r>
              <a:rPr lang="cs-CZ" b="1" dirty="0"/>
              <a:t>Liberec, s.r.o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dirty="0" smtClean="0"/>
              <a:t>Založeno</a:t>
            </a:r>
          </a:p>
          <a:p>
            <a:pPr>
              <a:buFontTx/>
              <a:buChar char="-"/>
            </a:pPr>
            <a:r>
              <a:rPr lang="cs-CZ" dirty="0" smtClean="0"/>
              <a:t>První zaměstnanec</a:t>
            </a:r>
          </a:p>
          <a:p>
            <a:pPr>
              <a:buFontTx/>
              <a:buChar char="-"/>
            </a:pPr>
            <a:r>
              <a:rPr lang="cs-CZ" dirty="0" smtClean="0"/>
              <a:t>2 skupiny sdílení na městským objektech</a:t>
            </a:r>
          </a:p>
          <a:p>
            <a:pPr>
              <a:buFontTx/>
              <a:buChar char="-"/>
            </a:pPr>
            <a:r>
              <a:rPr lang="cs-CZ" dirty="0" smtClean="0"/>
              <a:t>1 skupina sdílení pro </a:t>
            </a:r>
            <a:r>
              <a:rPr lang="cs-CZ" dirty="0" err="1" smtClean="0"/>
              <a:t>Liberečáky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45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NARÁŽÍME?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Administrativní překážky </a:t>
            </a:r>
          </a:p>
          <a:p>
            <a:pPr marL="882650" lvl="4" indent="-342900"/>
            <a:r>
              <a:rPr lang="cs-CZ" dirty="0" smtClean="0"/>
              <a:t>registrace na EDC – město nebo příspěvková organizace?</a:t>
            </a:r>
          </a:p>
          <a:p>
            <a:pPr marL="882650" lvl="4" indent="-342900"/>
            <a:r>
              <a:rPr lang="cs-CZ" dirty="0"/>
              <a:t>v</a:t>
            </a:r>
            <a:r>
              <a:rPr lang="cs-CZ" dirty="0" smtClean="0"/>
              <a:t>ýrobní licence – město nebo příspěvková organizace?</a:t>
            </a:r>
          </a:p>
          <a:p>
            <a:pPr lvl="4" indent="0">
              <a:buNone/>
            </a:pPr>
            <a:endParaRPr lang="cs-CZ" dirty="0"/>
          </a:p>
          <a:p>
            <a:pPr marL="342900" lvl="4" indent="-342900">
              <a:buFontTx/>
              <a:buChar char="-"/>
            </a:pPr>
            <a:r>
              <a:rPr lang="cs-CZ" b="1" dirty="0"/>
              <a:t>Technické překážky</a:t>
            </a:r>
          </a:p>
          <a:p>
            <a:pPr marL="882650" lvl="4" indent="-342900"/>
            <a:r>
              <a:rPr lang="cs-CZ" dirty="0" smtClean="0"/>
              <a:t>Nedostačující elektroměry</a:t>
            </a:r>
          </a:p>
          <a:p>
            <a:pPr marL="882650" lvl="4" indent="-342900"/>
            <a:endParaRPr lang="cs-CZ" dirty="0"/>
          </a:p>
          <a:p>
            <a:pPr marL="342900" lvl="4" indent="-342900">
              <a:buFontTx/>
              <a:buChar char="-"/>
            </a:pPr>
            <a:r>
              <a:rPr lang="cs-CZ" b="1" dirty="0" smtClean="0"/>
              <a:t>Čas, praxe a informovanost</a:t>
            </a:r>
            <a:endParaRPr lang="cs-CZ" b="1" dirty="0"/>
          </a:p>
          <a:p>
            <a:pPr lvl="4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SDÍLENÍ ENERGIE V LIBERCI / Tereza </a:t>
            </a:r>
            <a:r>
              <a:rPr lang="cs-CZ" dirty="0" smtClean="0"/>
              <a:t>Krbková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43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POZITIVNÍ MOTIVACE A PŘÍNOSY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Finanční úspory pro město i občany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Energetická soběstačnost a stabilita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Zájem občanů a komunitní spolupráce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Nové výzvy a rozšíření projektu</a:t>
            </a:r>
          </a:p>
          <a:p>
            <a:pPr marL="882650" lvl="4" indent="-342900"/>
            <a:r>
              <a:rPr lang="cs-CZ" dirty="0"/>
              <a:t>Projekt Komunitní energetika 3 – výstavba </a:t>
            </a:r>
            <a:r>
              <a:rPr lang="cs-CZ" dirty="0" smtClean="0"/>
              <a:t>VTE</a:t>
            </a:r>
          </a:p>
          <a:p>
            <a:pPr marL="882650" lvl="4" indent="-342900"/>
            <a:r>
              <a:rPr lang="cs-CZ" dirty="0" smtClean="0"/>
              <a:t>Bateriové uložiště</a:t>
            </a:r>
          </a:p>
          <a:p>
            <a:pPr marL="882650" lvl="4" indent="-342900"/>
            <a:r>
              <a:rPr lang="cs-CZ" dirty="0" smtClean="0"/>
              <a:t>Sdílená </a:t>
            </a:r>
            <a:r>
              <a:rPr lang="cs-CZ" dirty="0" err="1" smtClean="0"/>
              <a:t>elektromobilita</a:t>
            </a:r>
            <a:endParaRPr lang="cs-CZ" dirty="0" smtClean="0"/>
          </a:p>
          <a:p>
            <a:pPr marL="882650" lvl="4" indent="-342900"/>
            <a:endParaRPr lang="cs-CZ" dirty="0" smtClean="0"/>
          </a:p>
          <a:p>
            <a:pPr marL="882650" lvl="4" indent="-342900"/>
            <a:endParaRPr lang="cs-CZ" dirty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lvl="3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SDÍLENÍ ENERGIE V LIBERCI / Tereza Krbková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45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3F043-2A08-4D3D-BD9A-3111225D3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DĚKUJI </a:t>
            </a:r>
            <a:r>
              <a:rPr lang="cs-CZ" dirty="0"/>
              <a:t>ZA </a:t>
            </a:r>
            <a:r>
              <a:rPr lang="cs-CZ" dirty="0" smtClean="0"/>
              <a:t>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STATUTÁRNÍ MĚSTO LIBEREC</a:t>
            </a:r>
            <a:br>
              <a:rPr lang="cs-CZ" dirty="0" smtClean="0"/>
            </a:br>
            <a:r>
              <a:rPr lang="cs-CZ" dirty="0" smtClean="0"/>
              <a:t>Energetika Liberec, s.r.o.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E94599-DE08-417C-A00D-8E0108A97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Tereza </a:t>
            </a:r>
            <a:r>
              <a:rPr lang="cs-CZ" dirty="0" smtClean="0"/>
              <a:t>Krbková a Miloslav Matocha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B151E1-1F8F-4962-A39F-FD8F2A47BD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7282" y="7177852"/>
            <a:ext cx="8781982" cy="360000"/>
          </a:xfrm>
        </p:spPr>
        <p:txBody>
          <a:bodyPr/>
          <a:lstStyle/>
          <a:p>
            <a:r>
              <a:rPr lang="cs-CZ"/>
              <a:t>NÁZEV POWERPOINTOVÉ PREZENTACE / JMÉNO PŘÍJMENÍ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D8695A-BDD3-43F8-9B5B-7A896A1A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11BF-B531-46D9-9D84-FF794BE4100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01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453A"/>
      </a:accent1>
      <a:accent2>
        <a:srgbClr val="96A4CA"/>
      </a:accent2>
      <a:accent3>
        <a:srgbClr val="C2C2C2"/>
      </a:accent3>
      <a:accent4>
        <a:srgbClr val="6AC05B"/>
      </a:accent4>
      <a:accent5>
        <a:srgbClr val="A98D66"/>
      </a:accent5>
      <a:accent6>
        <a:srgbClr val="FACBC4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_powerpoint" id="{34B9CBBB-8885-465E-8365-30D863DFD9C7}" vid="{2BA49F35-4D55-4428-B805-A03C1B63FB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L_powerpoint</Template>
  <TotalTime>538</TotalTime>
  <Words>377</Words>
  <Application>Microsoft Office PowerPoint</Application>
  <PresentationFormat>Vlastní</PresentationFormat>
  <Paragraphs>71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Open Sans</vt:lpstr>
      <vt:lpstr>Wingdings</vt:lpstr>
      <vt:lpstr>Arial</vt:lpstr>
      <vt:lpstr>等线</vt:lpstr>
      <vt:lpstr>Courier New</vt:lpstr>
      <vt:lpstr>Open Sans Extrabold</vt:lpstr>
      <vt:lpstr>Calibri Light</vt:lpstr>
      <vt:lpstr>Calibri</vt:lpstr>
      <vt:lpstr>Motiv Office</vt:lpstr>
      <vt:lpstr>SDÍLENÍ ENERGIE V LIBERCI: Cesta plná výzev i příležitostí</vt:lpstr>
      <vt:lpstr>ÚVOD – PŘEDSTAVENÍ AMBICÍ V OBLASTI OZE</vt:lpstr>
      <vt:lpstr>SDÍLENÍ ENERGIE V LIBERCI</vt:lpstr>
      <vt:lpstr>NA CO NARÁŽÍME?</vt:lpstr>
      <vt:lpstr>POZITIVNÍ MOTIVACE A PŘÍNOSY</vt:lpstr>
      <vt:lpstr>DĚKUJI ZA POZORNOST.   STATUTÁRNÍ MĚSTO LIBEREC Energetika Liberec, s.r.o.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 prezentace dvouřádkový</dc:title>
  <dc:creator>Brozkova Andrea</dc:creator>
  <cp:lastModifiedBy>Krbková Tereza</cp:lastModifiedBy>
  <cp:revision>75</cp:revision>
  <dcterms:created xsi:type="dcterms:W3CDTF">2021-04-23T06:02:30Z</dcterms:created>
  <dcterms:modified xsi:type="dcterms:W3CDTF">2025-04-10T09:17:08Z</dcterms:modified>
</cp:coreProperties>
</file>